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varScale="1">
        <p:scale>
          <a:sx n="73" d="100"/>
          <a:sy n="73" d="100"/>
        </p:scale>
        <p:origin x="57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9/4/2018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v-SE"/>
              <a:t>Redigera format för bakgrundstext</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v-SE"/>
              <a:t>Klicka här för att ändra mall för rubrikformat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96DFF08F-DC6B-4601-B491-B0F83F6DD2DA}" type="datetimeFigureOut">
              <a:rPr lang="en-US" dirty="0"/>
              <a:pPr/>
              <a:t>9/4/2018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C7616CA0-919D-4A49-9C8A-62FDFB3A5183}" type="datetimeFigureOut">
              <a:rPr lang="en-US" dirty="0"/>
              <a:pPr/>
              <a:t>9/4/2018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pPr/>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6DFF08F-DC6B-4601-B491-B0F83F6DD2DA}" type="datetimeFigureOut">
              <a:rPr lang="en-US" dirty="0"/>
              <a:pPr/>
              <a:t>9/4/2018</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1"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B3B9CD-92AC-44A7-9066-431851008D30}"/>
              </a:ext>
            </a:extLst>
          </p:cNvPr>
          <p:cNvSpPr>
            <a:spLocks noGrp="1"/>
          </p:cNvSpPr>
          <p:nvPr>
            <p:ph type="ctrTitle"/>
          </p:nvPr>
        </p:nvSpPr>
        <p:spPr/>
        <p:txBody>
          <a:bodyPr>
            <a:normAutofit fontScale="90000"/>
          </a:bodyPr>
          <a:lstStyle/>
          <a:p>
            <a:pPr algn="ctr"/>
            <a:r>
              <a:rPr lang="el-GR" dirty="0" err="1" smtClean="0"/>
              <a:t>Υποβολη</a:t>
            </a:r>
            <a:r>
              <a:rPr lang="el-GR" dirty="0" smtClean="0"/>
              <a:t> </a:t>
            </a:r>
            <a:r>
              <a:rPr lang="el-GR" dirty="0" err="1" smtClean="0"/>
              <a:t>αιτησης</a:t>
            </a:r>
            <a:r>
              <a:rPr lang="el-GR" dirty="0" smtClean="0"/>
              <a:t> </a:t>
            </a:r>
            <a:r>
              <a:rPr lang="el-GR" dirty="0"/>
              <a:t>για </a:t>
            </a:r>
            <a:r>
              <a:rPr lang="el-GR" dirty="0" err="1" smtClean="0"/>
              <a:t>εργασια</a:t>
            </a:r>
            <a:r>
              <a:rPr lang="el-GR" dirty="0" smtClean="0"/>
              <a:t> </a:t>
            </a:r>
            <a:r>
              <a:rPr lang="el-GR" dirty="0"/>
              <a:t>και </a:t>
            </a:r>
            <a:r>
              <a:rPr lang="el-GR" dirty="0" err="1" smtClean="0"/>
              <a:t>συνεντευξη</a:t>
            </a:r>
            <a:r>
              <a:rPr lang="el-GR" dirty="0" smtClean="0"/>
              <a:t> </a:t>
            </a:r>
            <a:r>
              <a:rPr lang="el-GR" dirty="0"/>
              <a:t>- </a:t>
            </a:r>
            <a:r>
              <a:rPr lang="el-GR" dirty="0" err="1" smtClean="0"/>
              <a:t>Εισαγωγη</a:t>
            </a:r>
            <a:r>
              <a:rPr lang="el-GR" dirty="0" smtClean="0"/>
              <a:t> στην </a:t>
            </a:r>
            <a:r>
              <a:rPr lang="el-GR" dirty="0" err="1" smtClean="0"/>
              <a:t>ενοτητα</a:t>
            </a:r>
            <a:r>
              <a:rPr lang="el-GR" dirty="0" smtClean="0"/>
              <a:t> 7 του </a:t>
            </a:r>
            <a:r>
              <a:rPr lang="el-GR" dirty="0" err="1" smtClean="0"/>
              <a:t>migreat</a:t>
            </a:r>
            <a:endParaRPr lang="sv-SE" dirty="0"/>
          </a:p>
        </p:txBody>
      </p:sp>
      <p:sp>
        <p:nvSpPr>
          <p:cNvPr id="3" name="Underrubrik 2">
            <a:extLst>
              <a:ext uri="{FF2B5EF4-FFF2-40B4-BE49-F238E27FC236}">
                <a16:creationId xmlns:a16="http://schemas.microsoft.com/office/drawing/2014/main" id="{FA56E0CB-60F5-4109-9EB0-286BBE8F9848}"/>
              </a:ext>
            </a:extLst>
          </p:cNvPr>
          <p:cNvSpPr>
            <a:spLocks noGrp="1"/>
          </p:cNvSpPr>
          <p:nvPr>
            <p:ph type="subTitle" idx="1"/>
          </p:nvPr>
        </p:nvSpPr>
        <p:spPr/>
        <p:txBody>
          <a:bodyPr>
            <a:normAutofit fontScale="77500" lnSpcReduction="20000"/>
          </a:bodyPr>
          <a:lstStyle/>
          <a:p>
            <a:r>
              <a:rPr lang="en-GB"/>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lang="sv-SE" dirty="0"/>
          </a:p>
        </p:txBody>
      </p:sp>
      <p:pic>
        <p:nvPicPr>
          <p:cNvPr id="5" name="Bildobjekt 4">
            <a:extLst>
              <a:ext uri="{FF2B5EF4-FFF2-40B4-BE49-F238E27FC236}">
                <a16:creationId xmlns:a16="http://schemas.microsoft.com/office/drawing/2014/main" id="{3FC7AC6F-6CCD-4D0E-A9FD-631589BA962B}"/>
              </a:ext>
            </a:extLst>
          </p:cNvPr>
          <p:cNvPicPr>
            <a:picLocks noChangeAspect="1"/>
          </p:cNvPicPr>
          <p:nvPr/>
        </p:nvPicPr>
        <p:blipFill>
          <a:blip r:embed="rId2"/>
          <a:stretch>
            <a:fillRect/>
          </a:stretch>
        </p:blipFill>
        <p:spPr>
          <a:xfrm>
            <a:off x="45334" y="81340"/>
            <a:ext cx="833837" cy="717630"/>
          </a:xfrm>
          <a:prstGeom prst="rect">
            <a:avLst/>
          </a:prstGeom>
        </p:spPr>
      </p:pic>
      <p:pic>
        <p:nvPicPr>
          <p:cNvPr id="6"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0423106" y="6155156"/>
            <a:ext cx="1476375" cy="419100"/>
          </a:xfrm>
          <a:prstGeom prst="rect">
            <a:avLst/>
          </a:prstGeom>
          <a:noFill/>
        </p:spPr>
      </p:pic>
      <p:pic>
        <p:nvPicPr>
          <p:cNvPr id="9" name="Bildobjekt 8">
            <a:extLst>
              <a:ext uri="{FF2B5EF4-FFF2-40B4-BE49-F238E27FC236}">
                <a16:creationId xmlns:a16="http://schemas.microsoft.com/office/drawing/2014/main" id="{BA22EB08-C01B-4C58-82C6-4DE07188C21A}"/>
              </a:ext>
            </a:extLst>
          </p:cNvPr>
          <p:cNvPicPr>
            <a:picLocks noChangeAspect="1"/>
          </p:cNvPicPr>
          <p:nvPr/>
        </p:nvPicPr>
        <p:blipFill>
          <a:blip r:embed="rId4"/>
          <a:stretch>
            <a:fillRect/>
          </a:stretch>
        </p:blipFill>
        <p:spPr>
          <a:xfrm>
            <a:off x="3910519" y="94441"/>
            <a:ext cx="3764603" cy="4321916"/>
          </a:xfrm>
          <a:prstGeom prst="rect">
            <a:avLst/>
          </a:prstGeom>
        </p:spPr>
      </p:pic>
    </p:spTree>
    <p:extLst>
      <p:ext uri="{BB962C8B-B14F-4D97-AF65-F5344CB8AC3E}">
        <p14:creationId xmlns:p14="http://schemas.microsoft.com/office/powerpoint/2010/main" val="1049582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5DF489-91A1-4A29-B1E6-F520AC6844FD}"/>
              </a:ext>
            </a:extLst>
          </p:cNvPr>
          <p:cNvSpPr>
            <a:spLocks noGrp="1"/>
          </p:cNvSpPr>
          <p:nvPr>
            <p:ph type="ctrTitle"/>
          </p:nvPr>
        </p:nvSpPr>
        <p:spPr/>
        <p:txBody>
          <a:bodyPr/>
          <a:lstStyle/>
          <a:p>
            <a:pPr algn="ctr"/>
            <a:r>
              <a:rPr lang="el-GR" dirty="0" smtClean="0"/>
              <a:t>Που να </a:t>
            </a:r>
            <a:r>
              <a:rPr lang="el-GR" dirty="0" err="1" smtClean="0"/>
              <a:t>βρειτε</a:t>
            </a:r>
            <a:r>
              <a:rPr lang="el-GR" dirty="0" smtClean="0"/>
              <a:t> </a:t>
            </a:r>
            <a:r>
              <a:rPr lang="el-GR" dirty="0" err="1" smtClean="0"/>
              <a:t>εργασια</a:t>
            </a:r>
            <a:endParaRPr lang="sv-SE" dirty="0"/>
          </a:p>
        </p:txBody>
      </p:sp>
      <p:sp>
        <p:nvSpPr>
          <p:cNvPr id="3" name="Underrubrik 2">
            <a:extLst>
              <a:ext uri="{FF2B5EF4-FFF2-40B4-BE49-F238E27FC236}">
                <a16:creationId xmlns:a16="http://schemas.microsoft.com/office/drawing/2014/main" id="{D73974F5-187F-40A5-AE8D-B117136B8063}"/>
              </a:ext>
            </a:extLst>
          </p:cNvPr>
          <p:cNvSpPr>
            <a:spLocks noGrp="1"/>
          </p:cNvSpPr>
          <p:nvPr>
            <p:ph type="subTitle" idx="1"/>
          </p:nvPr>
        </p:nvSpPr>
        <p:spPr/>
        <p:txBody>
          <a:bodyPr/>
          <a:lstStyle/>
          <a:p>
            <a:endParaRPr lang="sv-SE"/>
          </a:p>
        </p:txBody>
      </p:sp>
      <p:sp>
        <p:nvSpPr>
          <p:cNvPr id="4" name="Rektangel 3">
            <a:extLst>
              <a:ext uri="{FF2B5EF4-FFF2-40B4-BE49-F238E27FC236}">
                <a16:creationId xmlns:a16="http://schemas.microsoft.com/office/drawing/2014/main" id="{F343B946-960D-4988-8D4C-66FAD01C83CB}"/>
              </a:ext>
            </a:extLst>
          </p:cNvPr>
          <p:cNvSpPr/>
          <p:nvPr/>
        </p:nvSpPr>
        <p:spPr>
          <a:xfrm>
            <a:off x="720969" y="96715"/>
            <a:ext cx="10594731" cy="4524315"/>
          </a:xfrm>
          <a:prstGeom prst="rect">
            <a:avLst/>
          </a:prstGeom>
        </p:spPr>
        <p:txBody>
          <a:bodyPr wrap="square">
            <a:spAutoFit/>
          </a:bodyPr>
          <a:lstStyle/>
          <a:p>
            <a:r>
              <a:rPr lang="el-GR" sz="1600" dirty="0" smtClean="0">
                <a:solidFill>
                  <a:srgbClr val="000000"/>
                </a:solidFill>
                <a:latin typeface="Trebuchet MS" panose="020B0603020202020204" pitchFamily="34" charset="0"/>
              </a:rPr>
              <a:t>Ώστε, </a:t>
            </a:r>
            <a:r>
              <a:rPr lang="el-GR" sz="1600" dirty="0">
                <a:solidFill>
                  <a:srgbClr val="000000"/>
                </a:solidFill>
                <a:latin typeface="Trebuchet MS" panose="020B0603020202020204" pitchFamily="34" charset="0"/>
              </a:rPr>
              <a:t>θέλετε να κάνετε αίτηση για δουλειά; Αλλά πώς το κάνετε; Ένας τρόπος είναι να διαβάσετε τις διαφημίσεις σε ένα περιοδικό, μια εφημερίδα ή στο διαδίκτυο. Και στις δύο περιπτώσεις, πρέπει να βάλετε μαζί μια προσωπική επιστολή, λέγοντας στον εργοδότη γιατί είστε ο καλύτερος για τη θέση</a:t>
            </a:r>
            <a:r>
              <a:rPr lang="el-GR" sz="1600" dirty="0" smtClean="0">
                <a:solidFill>
                  <a:srgbClr val="000000"/>
                </a:solidFill>
                <a:latin typeface="Trebuchet MS" panose="020B0603020202020204" pitchFamily="34" charset="0"/>
              </a:rPr>
              <a:t>.</a:t>
            </a:r>
          </a:p>
          <a:p>
            <a:endParaRPr lang="en-US" sz="1600" dirty="0">
              <a:solidFill>
                <a:srgbClr val="000000"/>
              </a:solidFill>
              <a:latin typeface="Trebuchet MS" panose="020B0603020202020204" pitchFamily="34" charset="0"/>
            </a:endParaRPr>
          </a:p>
          <a:p>
            <a:r>
              <a:rPr lang="el-GR" sz="1600" dirty="0">
                <a:solidFill>
                  <a:srgbClr val="000000"/>
                </a:solidFill>
                <a:latin typeface="Trebuchet MS" panose="020B0603020202020204" pitchFamily="34" charset="0"/>
              </a:rPr>
              <a:t>Μερικές φορές διοργανώνονται </a:t>
            </a:r>
            <a:r>
              <a:rPr lang="el-GR" sz="1600" dirty="0" smtClean="0">
                <a:solidFill>
                  <a:srgbClr val="000000"/>
                </a:solidFill>
                <a:latin typeface="Trebuchet MS" panose="020B0603020202020204" pitchFamily="34" charset="0"/>
              </a:rPr>
              <a:t>εκδηλώσεις </a:t>
            </a:r>
            <a:r>
              <a:rPr lang="el-GR" sz="1600" dirty="0">
                <a:solidFill>
                  <a:srgbClr val="000000"/>
                </a:solidFill>
                <a:latin typeface="Trebuchet MS" panose="020B0603020202020204" pitchFamily="34" charset="0"/>
              </a:rPr>
              <a:t>όπου οι εργοδότες και οι αναζητούντες εργασία </a:t>
            </a:r>
            <a:r>
              <a:rPr lang="el-GR" sz="1600" dirty="0" smtClean="0">
                <a:solidFill>
                  <a:srgbClr val="000000"/>
                </a:solidFill>
                <a:latin typeface="Trebuchet MS" panose="020B0603020202020204" pitchFamily="34" charset="0"/>
              </a:rPr>
              <a:t>κάνουν γρήγορα ραντεβού - </a:t>
            </a:r>
            <a:r>
              <a:rPr lang="el-GR" sz="1600" dirty="0">
                <a:solidFill>
                  <a:srgbClr val="000000"/>
                </a:solidFill>
                <a:latin typeface="Trebuchet MS" panose="020B0603020202020204" pitchFamily="34" charset="0"/>
              </a:rPr>
              <a:t>δηλαδή, προσπαθούν να γνωρίσουν ο ένας τον άλλον το συντομότερο δυνατόν, για να δουν αν μπορούν να έχουν ένα μέλλον μαζί. Είναι σαν μια ακρόαση, όπου ένας εργοδότης ζητά από τους πιθανούς υποψηφίους να εμφανιστούν και να παρουσιαστούν</a:t>
            </a:r>
            <a:r>
              <a:rPr lang="el-GR" sz="1600" dirty="0" smtClean="0">
                <a:solidFill>
                  <a:srgbClr val="000000"/>
                </a:solidFill>
                <a:latin typeface="Trebuchet MS" panose="020B0603020202020204" pitchFamily="34" charset="0"/>
              </a:rPr>
              <a:t>.</a:t>
            </a:r>
          </a:p>
          <a:p>
            <a:endParaRPr lang="en-US" sz="1600" dirty="0">
              <a:solidFill>
                <a:srgbClr val="000000"/>
              </a:solidFill>
              <a:latin typeface="Trebuchet MS" panose="020B0603020202020204" pitchFamily="34" charset="0"/>
            </a:endParaRPr>
          </a:p>
          <a:p>
            <a:r>
              <a:rPr lang="el-GR" sz="1600" dirty="0">
                <a:solidFill>
                  <a:srgbClr val="000000"/>
                </a:solidFill>
                <a:latin typeface="Trebuchet MS" panose="020B0603020202020204" pitchFamily="34" charset="0"/>
              </a:rPr>
              <a:t>Μια άλλη σύγχρονη μορφή είναι οι συνεδριάσεις πρόσληψης, οι οποίες κάποτε πραγματοποιούνται από τους οργανισμούς απασχόλησης. Μπορούν είτε να είναι </a:t>
            </a:r>
            <a:r>
              <a:rPr lang="el-GR" sz="1600" dirty="0" smtClean="0">
                <a:solidFill>
                  <a:srgbClr val="000000"/>
                </a:solidFill>
                <a:latin typeface="Trebuchet MS" panose="020B0603020202020204" pitchFamily="34" charset="0"/>
              </a:rPr>
              <a:t>ανοιχτές </a:t>
            </a:r>
            <a:r>
              <a:rPr lang="el-GR" sz="1600" dirty="0">
                <a:solidFill>
                  <a:srgbClr val="000000"/>
                </a:solidFill>
                <a:latin typeface="Trebuchet MS" panose="020B0603020202020204" pitchFamily="34" charset="0"/>
              </a:rPr>
              <a:t>σε όσους ενδιαφέρονται είτε να </a:t>
            </a:r>
            <a:r>
              <a:rPr lang="el-GR" sz="1600" dirty="0" smtClean="0">
                <a:solidFill>
                  <a:srgbClr val="000000"/>
                </a:solidFill>
                <a:latin typeface="Trebuchet MS" panose="020B0603020202020204" pitchFamily="34" charset="0"/>
              </a:rPr>
              <a:t>απαιτούν ειδική πρόσκληση.</a:t>
            </a:r>
          </a:p>
          <a:p>
            <a:endParaRPr lang="en-US" sz="1600" dirty="0">
              <a:solidFill>
                <a:srgbClr val="000000"/>
              </a:solidFill>
              <a:latin typeface="Trebuchet MS" panose="020B0603020202020204" pitchFamily="34" charset="0"/>
            </a:endParaRPr>
          </a:p>
          <a:p>
            <a:r>
              <a:rPr lang="el-GR" sz="1600" dirty="0">
                <a:solidFill>
                  <a:srgbClr val="000000"/>
                </a:solidFill>
                <a:latin typeface="Trebuchet MS" panose="020B0603020202020204" pitchFamily="34" charset="0"/>
              </a:rPr>
              <a:t>Μια παλαιότερη, πιο δοκιμασμένη μέθοδος είναι απλά να περπατήσετε και να ρωτήσετε: στο σούπερ </a:t>
            </a:r>
            <a:r>
              <a:rPr lang="el-GR" sz="1600" dirty="0" err="1">
                <a:solidFill>
                  <a:srgbClr val="000000"/>
                </a:solidFill>
                <a:latin typeface="Trebuchet MS" panose="020B0603020202020204" pitchFamily="34" charset="0"/>
              </a:rPr>
              <a:t>μάρκετ</a:t>
            </a:r>
            <a:r>
              <a:rPr lang="el-GR" sz="1600" dirty="0">
                <a:solidFill>
                  <a:srgbClr val="000000"/>
                </a:solidFill>
                <a:latin typeface="Trebuchet MS" panose="020B0603020202020204" pitchFamily="34" charset="0"/>
              </a:rPr>
              <a:t>, το κατάστημα, το νηπιαγωγείο σκυλιών: Χρειάζεστε κάποιον;</a:t>
            </a:r>
          </a:p>
          <a:p>
            <a:endParaRPr lang="el-GR" sz="1600" dirty="0">
              <a:solidFill>
                <a:srgbClr val="000000"/>
              </a:solidFill>
              <a:latin typeface="Trebuchet MS" panose="020B0603020202020204" pitchFamily="34" charset="0"/>
            </a:endParaRPr>
          </a:p>
          <a:p>
            <a:r>
              <a:rPr lang="el-GR" sz="1600" dirty="0">
                <a:solidFill>
                  <a:srgbClr val="000000"/>
                </a:solidFill>
                <a:latin typeface="Trebuchet MS" panose="020B0603020202020204" pitchFamily="34" charset="0"/>
              </a:rPr>
              <a:t>Εδώ θα μάθετε πώς να πετύχετε - ανεξάρτητα από τη δουλειά που ψάχνετε και τον τρόπο με τον οποίο υποβάλλετε αίτηση για αυτό!</a:t>
            </a:r>
            <a:endParaRPr lang="en-US" sz="1600" b="0" i="0" dirty="0">
              <a:solidFill>
                <a:srgbClr val="000000"/>
              </a:solidFill>
              <a:effectLst/>
              <a:latin typeface="Trebuchet MS" panose="020B0603020202020204" pitchFamily="34" charset="0"/>
            </a:endParaRPr>
          </a:p>
        </p:txBody>
      </p:sp>
    </p:spTree>
    <p:extLst>
      <p:ext uri="{BB962C8B-B14F-4D97-AF65-F5344CB8AC3E}">
        <p14:creationId xmlns:p14="http://schemas.microsoft.com/office/powerpoint/2010/main" val="2275481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FAABD5-D3EC-4368-A1DF-591E2BB45204}"/>
              </a:ext>
            </a:extLst>
          </p:cNvPr>
          <p:cNvSpPr>
            <a:spLocks noGrp="1"/>
          </p:cNvSpPr>
          <p:nvPr>
            <p:ph type="ctrTitle"/>
          </p:nvPr>
        </p:nvSpPr>
        <p:spPr/>
        <p:txBody>
          <a:bodyPr/>
          <a:lstStyle/>
          <a:p>
            <a:r>
              <a:rPr lang="el-GR" dirty="0" err="1" smtClean="0"/>
              <a:t>Συμπληρωνοντασ</a:t>
            </a:r>
            <a:r>
              <a:rPr lang="el-GR" dirty="0" smtClean="0"/>
              <a:t> μια </a:t>
            </a:r>
            <a:r>
              <a:rPr lang="el-GR" dirty="0" err="1" smtClean="0"/>
              <a:t>αιτηση</a:t>
            </a:r>
            <a:endParaRPr lang="sv-SE" dirty="0"/>
          </a:p>
        </p:txBody>
      </p:sp>
      <p:sp>
        <p:nvSpPr>
          <p:cNvPr id="3" name="Underrubrik 2">
            <a:extLst>
              <a:ext uri="{FF2B5EF4-FFF2-40B4-BE49-F238E27FC236}">
                <a16:creationId xmlns:a16="http://schemas.microsoft.com/office/drawing/2014/main" id="{F3C05AAD-9C96-4813-A732-09EDAA0E405D}"/>
              </a:ext>
            </a:extLst>
          </p:cNvPr>
          <p:cNvSpPr>
            <a:spLocks noGrp="1"/>
          </p:cNvSpPr>
          <p:nvPr>
            <p:ph type="subTitle" idx="1"/>
          </p:nvPr>
        </p:nvSpPr>
        <p:spPr/>
        <p:txBody>
          <a:bodyPr/>
          <a:lstStyle/>
          <a:p>
            <a:endParaRPr lang="sv-SE"/>
          </a:p>
        </p:txBody>
      </p:sp>
      <p:sp>
        <p:nvSpPr>
          <p:cNvPr id="4" name="Rektangel 3">
            <a:extLst>
              <a:ext uri="{FF2B5EF4-FFF2-40B4-BE49-F238E27FC236}">
                <a16:creationId xmlns:a16="http://schemas.microsoft.com/office/drawing/2014/main" id="{AB2B793C-E8E9-4990-BD46-8E18ED684C0C}"/>
              </a:ext>
            </a:extLst>
          </p:cNvPr>
          <p:cNvSpPr/>
          <p:nvPr/>
        </p:nvSpPr>
        <p:spPr>
          <a:xfrm>
            <a:off x="677008" y="-1049149"/>
            <a:ext cx="11133992" cy="5293757"/>
          </a:xfrm>
          <a:prstGeom prst="rect">
            <a:avLst/>
          </a:prstGeom>
        </p:spPr>
        <p:txBody>
          <a:bodyPr wrap="square">
            <a:spAutoFit/>
          </a:bodyPr>
          <a:lstStyle/>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lvl="0">
              <a:spcAft>
                <a:spcPts val="0"/>
              </a:spcAft>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Διαβάστε ολόκληρη τη φόρμα προσεκτικά πριν την ολοκληρώσετε.</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Κάντε ένα </a:t>
            </a:r>
            <a:r>
              <a:rPr lang="el-GR" sz="1400" dirty="0" smtClean="0">
                <a:latin typeface="Comic Sans MS" panose="030F0702030302020204" pitchFamily="66" charset="0"/>
                <a:ea typeface="Times New Roman" panose="02020603050405020304" pitchFamily="18" charset="0"/>
              </a:rPr>
              <a:t>πρόχειρο </a:t>
            </a:r>
            <a:r>
              <a:rPr lang="el-GR" sz="1400" dirty="0">
                <a:latin typeface="Comic Sans MS" panose="030F0702030302020204" pitchFamily="66" charset="0"/>
                <a:ea typeface="Times New Roman" panose="02020603050405020304" pitchFamily="18" charset="0"/>
              </a:rPr>
              <a:t>αντίγραφο και ζητήστε από κάποιον να το ελέγξει.</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Γράψτε </a:t>
            </a:r>
            <a:r>
              <a:rPr lang="el-GR" sz="1400" dirty="0" smtClean="0">
                <a:latin typeface="Comic Sans MS" panose="030F0702030302020204" pitchFamily="66" charset="0"/>
                <a:ea typeface="Times New Roman" panose="02020603050405020304" pitchFamily="18" charset="0"/>
              </a:rPr>
              <a:t>προσεκτικά </a:t>
            </a:r>
            <a:r>
              <a:rPr lang="el-GR" sz="1400" dirty="0">
                <a:latin typeface="Comic Sans MS" panose="030F0702030302020204" pitchFamily="66" charset="0"/>
                <a:ea typeface="Times New Roman" panose="02020603050405020304" pitchFamily="18" charset="0"/>
              </a:rPr>
              <a:t>και χρησιμοποιήστε μαύρο μελάνι ή γραφείο.</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Ακολουθήστε τις οδηγίες ακριβώς, μπορεί να </a:t>
            </a:r>
            <a:r>
              <a:rPr lang="el-GR" sz="1400" dirty="0" smtClean="0">
                <a:latin typeface="Comic Sans MS" panose="030F0702030302020204" pitchFamily="66" charset="0"/>
                <a:ea typeface="Times New Roman" panose="02020603050405020304" pitchFamily="18" charset="0"/>
              </a:rPr>
              <a:t>ζητάει ΜΑΥΡΑ ΚΕΦΑΛΑΙΑ σε </a:t>
            </a:r>
            <a:r>
              <a:rPr lang="el-GR" sz="1400" dirty="0">
                <a:latin typeface="Comic Sans MS" panose="030F0702030302020204" pitchFamily="66" charset="0"/>
                <a:ea typeface="Times New Roman" panose="02020603050405020304" pitchFamily="18" charset="0"/>
              </a:rPr>
              <a:t>ορισμένες ενότητες.</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Απαντήστε πλήρως στις ερωτήσεις, χρησιμοποιώντας προτάσεις όπου είναι δυνατόν.</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Γράψτε τη διεύθυνσή σας στο ακέραιο, μη ξεχνώντας τον ταχυδρομικό κώδικα.</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Βεβαιωθείτε ότι έχετε καταγράψει </a:t>
            </a:r>
            <a:r>
              <a:rPr lang="el-GR" sz="1400" dirty="0" smtClean="0">
                <a:latin typeface="Comic Sans MS" panose="030F0702030302020204" pitchFamily="66" charset="0"/>
                <a:ea typeface="Times New Roman" panose="02020603050405020304" pitchFamily="18" charset="0"/>
              </a:rPr>
              <a:t>όλες τις σπουδές και </a:t>
            </a:r>
            <a:r>
              <a:rPr lang="el-GR" sz="1400" dirty="0">
                <a:latin typeface="Comic Sans MS" panose="030F0702030302020204" pitchFamily="66" charset="0"/>
                <a:ea typeface="Times New Roman" panose="02020603050405020304" pitchFamily="18" charset="0"/>
              </a:rPr>
              <a:t>τα </a:t>
            </a:r>
            <a:r>
              <a:rPr lang="el-GR" sz="1400" dirty="0" smtClean="0">
                <a:latin typeface="Comic Sans MS" panose="030F0702030302020204" pitchFamily="66" charset="0"/>
                <a:ea typeface="Times New Roman" panose="02020603050405020304" pitchFamily="18" charset="0"/>
              </a:rPr>
              <a:t>προσόντα σας. Σημειώστε </a:t>
            </a:r>
            <a:r>
              <a:rPr lang="el-GR" sz="1400" dirty="0">
                <a:latin typeface="Comic Sans MS" panose="030F0702030302020204" pitchFamily="66" charset="0"/>
                <a:ea typeface="Times New Roman" panose="02020603050405020304" pitchFamily="18" charset="0"/>
              </a:rPr>
              <a:t>εξετάσεων </a:t>
            </a:r>
            <a:r>
              <a:rPr lang="el-GR" sz="1400" dirty="0" smtClean="0">
                <a:latin typeface="Comic Sans MS" panose="030F0702030302020204" pitchFamily="66" charset="0"/>
                <a:ea typeface="Times New Roman" panose="02020603050405020304" pitchFamily="18" charset="0"/>
              </a:rPr>
              <a:t>που έχετε ολοκληρώσει ή που πρόκειται να πάρετε μέρος. Συμπληρώστε τους εκτιμώμενους βαθμούς, αν μπορείτε.</a:t>
            </a:r>
            <a:endParaRPr lang="el-GR" sz="14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el-GR" sz="1400" dirty="0" smtClean="0">
                <a:latin typeface="Comic Sans MS" panose="030F0702030302020204" pitchFamily="66" charset="0"/>
                <a:ea typeface="Times New Roman" panose="02020603050405020304" pitchFamily="18" charset="0"/>
              </a:rPr>
              <a:t>Συμπληρώστε </a:t>
            </a:r>
            <a:r>
              <a:rPr lang="el-GR" sz="1400" dirty="0">
                <a:latin typeface="Comic Sans MS" panose="030F0702030302020204" pitchFamily="66" charset="0"/>
                <a:ea typeface="Times New Roman" panose="02020603050405020304" pitchFamily="18" charset="0"/>
              </a:rPr>
              <a:t>την ενότητα σχετικά με την προηγούμενη απασχόληση εισάγοντας θέσεις εργασίας μερικής απασχόλησης, αμειβόμενες ή προαιρετικές, και </a:t>
            </a:r>
            <a:r>
              <a:rPr lang="el-GR" sz="1400" dirty="0" smtClean="0">
                <a:latin typeface="Comic Sans MS" panose="030F0702030302020204" pitchFamily="66" charset="0"/>
                <a:ea typeface="Times New Roman" panose="02020603050405020304" pitchFamily="18" charset="0"/>
              </a:rPr>
              <a:t>το πόστο σας</a:t>
            </a:r>
            <a:r>
              <a:rPr lang="el-GR" sz="1400" dirty="0">
                <a:latin typeface="Comic Sans MS" panose="030F0702030302020204" pitchFamily="66" charset="0"/>
                <a:ea typeface="Times New Roman" panose="02020603050405020304" pitchFamily="18" charset="0"/>
              </a:rPr>
              <a:t>.</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Συμπεριλάβετε τα πράγματα που σας αρέσει να κάνετε στον ελεύθερο χρόνο σας στο τμήμα ενδιαφέροντος και δραστηριοτήτων.</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Χρησιμοποιήστε την ευκαιρία να πωλήσετε τον εαυτό σας στην ενότητα που ζητάτε περισσότερες πληροφορίες. Προσπαθήστε να συσχετίσετε τις δυνάμεις σας με τις δεξιότητες και τις ιδιότητες που αναζητά ο εργοδότης.</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Βεβαιωθείτε ότι η αίτησή σας είναι ακριβής και δεν έχει λάθη ορθογραφίας.</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Κρατήστε ένα αντίγραφο της αίτησής σας για μελλοντική αναφορά.</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Χρησιμοποιήστε το Πρόγραμμα Προσωπικής Εκπαίδευσης (PEP) / αρχείο προόδου και σχέδιο δράσης για να σας βοηθήσει να συμπληρώσετε τη φόρμα.</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Να επιστρέψετε το έντυπο της αίτησής σας αμέσως - υπάρχει συχνά μια ημερομηνία λήξης για την παραλαβή των αιτήσεων.</a:t>
            </a:r>
          </a:p>
          <a:p>
            <a:pPr marL="342900" lvl="0" indent="-342900">
              <a:spcAft>
                <a:spcPts val="0"/>
              </a:spcAft>
              <a:buFont typeface="Symbol" panose="05050102010706020507" pitchFamily="18" charset="2"/>
              <a:buChar char=""/>
              <a:tabLst>
                <a:tab pos="228600" algn="l"/>
              </a:tabLst>
            </a:pPr>
            <a:r>
              <a:rPr lang="el-GR" sz="1400" dirty="0">
                <a:latin typeface="Comic Sans MS" panose="030F0702030302020204" pitchFamily="66" charset="0"/>
                <a:ea typeface="Times New Roman" panose="02020603050405020304" pitchFamily="18" charset="0"/>
              </a:rPr>
              <a:t>Μην αφήνετε κενά διαστήματα, γράψτε «δεν ισχύει» (μη συνοπτικά) ή </a:t>
            </a:r>
            <a:r>
              <a:rPr lang="el-GR" sz="1400" dirty="0" smtClean="0">
                <a:latin typeface="Comic Sans MS" panose="030F0702030302020204" pitchFamily="66" charset="0"/>
                <a:ea typeface="Times New Roman" panose="02020603050405020304" pitchFamily="18" charset="0"/>
              </a:rPr>
              <a:t>τίποτα </a:t>
            </a:r>
            <a:r>
              <a:rPr lang="el-GR" sz="1400" dirty="0">
                <a:latin typeface="Comic Sans MS" panose="030F0702030302020204" pitchFamily="66" charset="0"/>
                <a:ea typeface="Times New Roman" panose="02020603050405020304" pitchFamily="18" charset="0"/>
              </a:rPr>
              <a:t>σε ερωτήσεις που δεν ισχύουν για εσάς.</a:t>
            </a:r>
            <a:endParaRPr lang="sv-SE" sz="1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4810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9E01D6-E54D-4FBB-91BC-14ACE328CA1C}"/>
              </a:ext>
            </a:extLst>
          </p:cNvPr>
          <p:cNvSpPr>
            <a:spLocks noGrp="1"/>
          </p:cNvSpPr>
          <p:nvPr>
            <p:ph type="ctrTitle"/>
          </p:nvPr>
        </p:nvSpPr>
        <p:spPr>
          <a:xfrm>
            <a:off x="457200" y="4960137"/>
            <a:ext cx="7631723" cy="1463040"/>
          </a:xfrm>
        </p:spPr>
        <p:txBody>
          <a:bodyPr/>
          <a:lstStyle/>
          <a:p>
            <a:r>
              <a:rPr lang="el-GR" dirty="0" err="1" smtClean="0"/>
              <a:t>Λιστα</a:t>
            </a:r>
            <a:r>
              <a:rPr lang="el-GR" dirty="0" smtClean="0"/>
              <a:t> </a:t>
            </a:r>
            <a:r>
              <a:rPr lang="el-GR" dirty="0" err="1" smtClean="0"/>
              <a:t>ελεγχου</a:t>
            </a:r>
            <a:r>
              <a:rPr lang="el-GR" dirty="0" smtClean="0"/>
              <a:t> για το </a:t>
            </a:r>
            <a:r>
              <a:rPr lang="el-GR" dirty="0" err="1" smtClean="0"/>
              <a:t>βιογραφικο</a:t>
            </a:r>
            <a:endParaRPr lang="sv-SE" dirty="0"/>
          </a:p>
        </p:txBody>
      </p:sp>
      <p:sp>
        <p:nvSpPr>
          <p:cNvPr id="3" name="Underrubrik 2">
            <a:extLst>
              <a:ext uri="{FF2B5EF4-FFF2-40B4-BE49-F238E27FC236}">
                <a16:creationId xmlns:a16="http://schemas.microsoft.com/office/drawing/2014/main" id="{C5012EAE-874F-4112-A779-CDE906231BD4}"/>
              </a:ext>
            </a:extLst>
          </p:cNvPr>
          <p:cNvSpPr>
            <a:spLocks noGrp="1"/>
          </p:cNvSpPr>
          <p:nvPr>
            <p:ph type="subTitle" idx="1"/>
          </p:nvPr>
        </p:nvSpPr>
        <p:spPr/>
        <p:txBody>
          <a:bodyPr/>
          <a:lstStyle/>
          <a:p>
            <a:endParaRPr lang="sv-SE"/>
          </a:p>
        </p:txBody>
      </p:sp>
      <p:sp>
        <p:nvSpPr>
          <p:cNvPr id="4" name="Rektangel 3">
            <a:extLst>
              <a:ext uri="{FF2B5EF4-FFF2-40B4-BE49-F238E27FC236}">
                <a16:creationId xmlns:a16="http://schemas.microsoft.com/office/drawing/2014/main" id="{5D964865-836E-40C3-B8A5-D8A5DDB47537}"/>
              </a:ext>
            </a:extLst>
          </p:cNvPr>
          <p:cNvSpPr/>
          <p:nvPr/>
        </p:nvSpPr>
        <p:spPr>
          <a:xfrm>
            <a:off x="457201" y="2"/>
            <a:ext cx="10832122" cy="4622804"/>
          </a:xfrm>
          <a:prstGeom prst="rect">
            <a:avLst/>
          </a:prstGeom>
        </p:spPr>
        <p:txBody>
          <a:bodyPr wrap="square">
            <a:spAutoFit/>
          </a:bodyPr>
          <a:lstStyle/>
          <a:p>
            <a:pPr marL="342900" indent="-342900">
              <a:lnSpc>
                <a:spcPct val="115000"/>
              </a:lnSpc>
              <a:buFont typeface="Symbol" panose="05050102010706020507" pitchFamily="18" charset="2"/>
              <a:buChar char=""/>
            </a:pPr>
            <a:r>
              <a:rPr lang="el-GR" sz="1600" dirty="0" err="1">
                <a:ea typeface="Calibri" panose="020F0502020204030204" pitchFamily="34" charset="0"/>
                <a:cs typeface="Times New Roman" panose="02020603050405020304" pitchFamily="18" charset="0"/>
              </a:rPr>
              <a:t>Ελεγξε</a:t>
            </a:r>
            <a:r>
              <a:rPr lang="el-GR" sz="1600" dirty="0">
                <a:ea typeface="Calibri" panose="020F0502020204030204" pitchFamily="34" charset="0"/>
                <a:cs typeface="Times New Roman" panose="02020603050405020304" pitchFamily="18" charset="0"/>
              </a:rPr>
              <a:t> την ορθογραφία</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Ελέγξτε τη γραμματική</a:t>
            </a:r>
          </a:p>
          <a:p>
            <a:pPr marL="342900" indent="-342900">
              <a:lnSpc>
                <a:spcPct val="115000"/>
              </a:lnSpc>
              <a:buFont typeface="Symbol" panose="05050102010706020507" pitchFamily="18" charset="2"/>
              <a:buChar char=""/>
            </a:pPr>
            <a:r>
              <a:rPr lang="el-GR" sz="1600" dirty="0" smtClean="0">
                <a:ea typeface="Calibri" panose="020F0502020204030204" pitchFamily="34" charset="0"/>
                <a:cs typeface="Times New Roman" panose="02020603050405020304" pitchFamily="18" charset="0"/>
              </a:rPr>
              <a:t>Να μην </a:t>
            </a:r>
            <a:r>
              <a:rPr lang="el-GR" sz="1600" dirty="0">
                <a:ea typeface="Calibri" panose="020F0502020204030204" pitchFamily="34" charset="0"/>
                <a:cs typeface="Times New Roman" panose="02020603050405020304" pitchFamily="18" charset="0"/>
              </a:rPr>
              <a:t>υπερβαίνει τα 2 </a:t>
            </a:r>
            <a:r>
              <a:rPr lang="el-GR" sz="1600" dirty="0" smtClean="0">
                <a:ea typeface="Calibri" panose="020F0502020204030204" pitchFamily="34" charset="0"/>
                <a:cs typeface="Times New Roman" panose="02020603050405020304" pitchFamily="18" charset="0"/>
              </a:rPr>
              <a:t>φύλλα </a:t>
            </a:r>
            <a:r>
              <a:rPr lang="el-GR" sz="1600" dirty="0">
                <a:ea typeface="Calibri" panose="020F0502020204030204" pitchFamily="34" charset="0"/>
                <a:cs typeface="Times New Roman" panose="02020603050405020304" pitchFamily="18" charset="0"/>
              </a:rPr>
              <a:t>A4</a:t>
            </a:r>
          </a:p>
          <a:p>
            <a:pPr marL="342900" indent="-342900">
              <a:lnSpc>
                <a:spcPct val="115000"/>
              </a:lnSpc>
              <a:buFont typeface="Symbol" panose="05050102010706020507" pitchFamily="18" charset="2"/>
              <a:buChar char=""/>
            </a:pPr>
            <a:r>
              <a:rPr lang="el-GR" sz="1600" dirty="0" smtClean="0">
                <a:ea typeface="Calibri" panose="020F0502020204030204" pitchFamily="34" charset="0"/>
                <a:cs typeface="Times New Roman" panose="02020603050405020304" pitchFamily="18" charset="0"/>
              </a:rPr>
              <a:t>Να μην </a:t>
            </a:r>
            <a:r>
              <a:rPr lang="el-GR" sz="1600" dirty="0">
                <a:ea typeface="Calibri" panose="020F0502020204030204" pitchFamily="34" charset="0"/>
                <a:cs typeface="Times New Roman" panose="02020603050405020304" pitchFamily="18" charset="0"/>
              </a:rPr>
              <a:t>υπάρχουν παράγραφοι</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Εύκολο </a:t>
            </a:r>
            <a:r>
              <a:rPr lang="el-GR" sz="1600" dirty="0" smtClean="0">
                <a:ea typeface="Calibri" panose="020F0502020204030204" pitchFamily="34" charset="0"/>
                <a:cs typeface="Times New Roman" panose="02020603050405020304" pitchFamily="18" charset="0"/>
              </a:rPr>
              <a:t>στην ανάγνωση</a:t>
            </a:r>
            <a:endParaRPr lang="el-GR" sz="1600" dirty="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Οι πιο σημαντικές πληροφορίες στην πρώτη σελίδα</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Χρησιμοποιήστε τα σημεία </a:t>
            </a:r>
            <a:r>
              <a:rPr lang="el-GR" sz="1600" dirty="0" err="1" smtClean="0">
                <a:ea typeface="Calibri" panose="020F0502020204030204" pitchFamily="34" charset="0"/>
                <a:cs typeface="Times New Roman" panose="02020603050405020304" pitchFamily="18" charset="0"/>
              </a:rPr>
              <a:t>bullet</a:t>
            </a:r>
            <a:r>
              <a:rPr lang="el-GR" sz="1600" dirty="0" smtClean="0">
                <a:ea typeface="Calibri" panose="020F0502020204030204" pitchFamily="34" charset="0"/>
                <a:cs typeface="Times New Roman" panose="02020603050405020304" pitchFamily="18" charset="0"/>
              </a:rPr>
              <a:t> (λίστα) </a:t>
            </a:r>
            <a:r>
              <a:rPr lang="el-GR" sz="1600" dirty="0">
                <a:ea typeface="Calibri" panose="020F0502020204030204" pitchFamily="34" charset="0"/>
                <a:cs typeface="Times New Roman" panose="02020603050405020304" pitchFamily="18" charset="0"/>
              </a:rPr>
              <a:t>για να το διαβάσετε εύκολα</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Χρησιμοποιήστε </a:t>
            </a:r>
            <a:r>
              <a:rPr lang="el-GR" sz="1600" b="1" dirty="0" smtClean="0">
                <a:ea typeface="Calibri" panose="020F0502020204030204" pitchFamily="34" charset="0"/>
                <a:cs typeface="Times New Roman" panose="02020603050405020304" pitchFamily="18" charset="0"/>
              </a:rPr>
              <a:t>έντονα</a:t>
            </a:r>
            <a:r>
              <a:rPr lang="el-GR" sz="1600" dirty="0" smtClean="0">
                <a:ea typeface="Calibri" panose="020F0502020204030204" pitchFamily="34" charset="0"/>
                <a:cs typeface="Times New Roman" panose="02020603050405020304" pitchFamily="18" charset="0"/>
              </a:rPr>
              <a:t> </a:t>
            </a:r>
            <a:r>
              <a:rPr lang="el-GR" sz="1600" dirty="0">
                <a:ea typeface="Calibri" panose="020F0502020204030204" pitchFamily="34" charset="0"/>
                <a:cs typeface="Times New Roman" panose="02020603050405020304" pitchFamily="18" charset="0"/>
              </a:rPr>
              <a:t>και </a:t>
            </a:r>
            <a:r>
              <a:rPr lang="el-GR" sz="1600" i="1" dirty="0">
                <a:ea typeface="Calibri" panose="020F0502020204030204" pitchFamily="34" charset="0"/>
                <a:cs typeface="Times New Roman" panose="02020603050405020304" pitchFamily="18" charset="0"/>
              </a:rPr>
              <a:t>πλάγια</a:t>
            </a:r>
            <a:r>
              <a:rPr lang="el-GR" sz="1600" dirty="0">
                <a:ea typeface="Calibri" panose="020F0502020204030204" pitchFamily="34" charset="0"/>
                <a:cs typeface="Times New Roman" panose="02020603050405020304" pitchFamily="18" charset="0"/>
              </a:rPr>
              <a:t> </a:t>
            </a:r>
            <a:r>
              <a:rPr lang="el-GR" sz="1600" dirty="0" smtClean="0">
                <a:ea typeface="Calibri" panose="020F0502020204030204" pitchFamily="34" charset="0"/>
                <a:cs typeface="Times New Roman" panose="02020603050405020304" pitchFamily="18" charset="0"/>
              </a:rPr>
              <a:t>γράμματα για </a:t>
            </a:r>
            <a:r>
              <a:rPr lang="el-GR" sz="1600" dirty="0">
                <a:ea typeface="Calibri" panose="020F0502020204030204" pitchFamily="34" charset="0"/>
                <a:cs typeface="Times New Roman" panose="02020603050405020304" pitchFamily="18" charset="0"/>
              </a:rPr>
              <a:t>να επισημάνετε σημαντικά μέρη</a:t>
            </a:r>
          </a:p>
          <a:p>
            <a:pPr marL="342900" indent="-342900">
              <a:lnSpc>
                <a:spcPct val="115000"/>
              </a:lnSpc>
              <a:buFont typeface="Symbol" panose="05050102010706020507" pitchFamily="18" charset="2"/>
              <a:buChar char=""/>
            </a:pPr>
            <a:r>
              <a:rPr lang="el-GR" sz="1600" dirty="0" smtClean="0">
                <a:ea typeface="Calibri" panose="020F0502020204030204" pitchFamily="34" charset="0"/>
                <a:cs typeface="Times New Roman" panose="02020603050405020304" pitchFamily="18" charset="0"/>
              </a:rPr>
              <a:t>Να μην </a:t>
            </a:r>
            <a:r>
              <a:rPr lang="el-GR" sz="1600" dirty="0">
                <a:ea typeface="Calibri" panose="020F0502020204030204" pitchFamily="34" charset="0"/>
                <a:cs typeface="Times New Roman" panose="02020603050405020304" pitchFamily="18" charset="0"/>
              </a:rPr>
              <a:t>υπάρχουν περισσότερες από δύο διαφορετικές γραμματοσειρές</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Βάλτε το όνομά σας στην κορυφή με μεγάλη γραμματοσειρά</a:t>
            </a:r>
          </a:p>
          <a:p>
            <a:pPr marL="342900" indent="-342900">
              <a:lnSpc>
                <a:spcPct val="115000"/>
              </a:lnSpc>
              <a:buFont typeface="Symbol" panose="05050102010706020507" pitchFamily="18" charset="2"/>
              <a:buChar char=""/>
            </a:pPr>
            <a:r>
              <a:rPr lang="el-GR" sz="1600" dirty="0" smtClean="0">
                <a:ea typeface="Calibri" panose="020F0502020204030204" pitchFamily="34" charset="0"/>
                <a:cs typeface="Times New Roman" panose="02020603050405020304" pitchFamily="18" charset="0"/>
              </a:rPr>
              <a:t>Μιλάτε ξένες </a:t>
            </a:r>
            <a:r>
              <a:rPr lang="el-GR" sz="1600" dirty="0">
                <a:ea typeface="Calibri" panose="020F0502020204030204" pitchFamily="34" charset="0"/>
                <a:cs typeface="Times New Roman" panose="02020603050405020304" pitchFamily="18" charset="0"/>
              </a:rPr>
              <a:t>γλώσσες;</a:t>
            </a:r>
          </a:p>
          <a:p>
            <a:pPr marL="342900" indent="-342900">
              <a:lnSpc>
                <a:spcPct val="115000"/>
              </a:lnSpc>
              <a:buFont typeface="Symbol" panose="05050102010706020507" pitchFamily="18" charset="2"/>
              <a:buChar char=""/>
            </a:pPr>
            <a:r>
              <a:rPr lang="el-GR" sz="1600" dirty="0" smtClean="0">
                <a:ea typeface="Calibri" panose="020F0502020204030204" pitchFamily="34" charset="0"/>
                <a:cs typeface="Times New Roman" panose="02020603050405020304" pitchFamily="18" charset="0"/>
              </a:rPr>
              <a:t>Τι δεξιότητες με υπολογιστή κατέχετε</a:t>
            </a:r>
            <a:r>
              <a:rPr lang="el-GR" sz="1600" dirty="0">
                <a:ea typeface="Calibri" panose="020F0502020204030204" pitchFamily="34" charset="0"/>
                <a:cs typeface="Times New Roman" panose="02020603050405020304" pitchFamily="18" charset="0"/>
              </a:rPr>
              <a:t>;</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Έχετε </a:t>
            </a:r>
            <a:r>
              <a:rPr lang="el-GR" sz="1600" dirty="0" smtClean="0">
                <a:ea typeface="Calibri" panose="020F0502020204030204" pitchFamily="34" charset="0"/>
                <a:cs typeface="Times New Roman" panose="02020603050405020304" pitchFamily="18" charset="0"/>
              </a:rPr>
              <a:t>άδεια οδήγησης</a:t>
            </a:r>
            <a:r>
              <a:rPr lang="en-US" sz="1600" dirty="0" smtClean="0">
                <a:ea typeface="Calibri" panose="020F0502020204030204" pitchFamily="34" charset="0"/>
                <a:cs typeface="Times New Roman" panose="02020603050405020304" pitchFamily="18" charset="0"/>
              </a:rPr>
              <a:t>?</a:t>
            </a:r>
            <a:endParaRPr lang="el-GR" sz="1600" dirty="0">
              <a:ea typeface="Calibri" panose="020F0502020204030204" pitchFamily="34" charset="0"/>
              <a:cs typeface="Times New Roman" panose="02020603050405020304" pitchFamily="18" charset="0"/>
            </a:endParaRP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Δείξτε μια ευρεία ποικιλία ενδιαφερόντων που σχετίζονται με την εργασία και δείξτε πώς μπορείτε να </a:t>
            </a:r>
            <a:r>
              <a:rPr lang="el-GR" sz="1600" dirty="0" smtClean="0">
                <a:ea typeface="Calibri" panose="020F0502020204030204" pitchFamily="34" charset="0"/>
                <a:cs typeface="Times New Roman" panose="02020603050405020304" pitchFamily="18" charset="0"/>
              </a:rPr>
              <a:t>συνεργαστείτε </a:t>
            </a:r>
            <a:r>
              <a:rPr lang="el-GR" sz="1600" dirty="0">
                <a:ea typeface="Calibri" panose="020F0502020204030204" pitchFamily="34" charset="0"/>
                <a:cs typeface="Times New Roman" panose="02020603050405020304" pitchFamily="18" charset="0"/>
              </a:rPr>
              <a:t>μαζί με άλλους</a:t>
            </a:r>
          </a:p>
          <a:p>
            <a:pPr marL="342900" indent="-342900">
              <a:lnSpc>
                <a:spcPct val="115000"/>
              </a:lnSpc>
              <a:buFont typeface="Symbol" panose="05050102010706020507" pitchFamily="18" charset="2"/>
              <a:buChar char=""/>
            </a:pPr>
            <a:r>
              <a:rPr lang="el-GR" sz="1600" dirty="0">
                <a:ea typeface="Calibri" panose="020F0502020204030204" pitchFamily="34" charset="0"/>
                <a:cs typeface="Times New Roman" panose="02020603050405020304" pitchFamily="18" charset="0"/>
              </a:rPr>
              <a:t>Συμπεριλάβατε </a:t>
            </a:r>
            <a:r>
              <a:rPr lang="el-GR" sz="1600" dirty="0" smtClean="0">
                <a:ea typeface="Calibri" panose="020F0502020204030204" pitchFamily="34" charset="0"/>
                <a:cs typeface="Times New Roman" panose="02020603050405020304" pitchFamily="18" charset="0"/>
              </a:rPr>
              <a:t>όλες τις συστάσεις σας</a:t>
            </a:r>
            <a:endParaRPr lang="sv-SE"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0161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0D4DFA-4213-4562-9F16-660B09085261}"/>
              </a:ext>
            </a:extLst>
          </p:cNvPr>
          <p:cNvSpPr>
            <a:spLocks noGrp="1"/>
          </p:cNvSpPr>
          <p:nvPr>
            <p:ph type="ctrTitle"/>
          </p:nvPr>
        </p:nvSpPr>
        <p:spPr/>
        <p:txBody>
          <a:bodyPr/>
          <a:lstStyle/>
          <a:p>
            <a:r>
              <a:rPr lang="el-GR" dirty="0" err="1" smtClean="0"/>
              <a:t>Πηγαινοντασ</a:t>
            </a:r>
            <a:r>
              <a:rPr lang="el-GR" dirty="0" smtClean="0"/>
              <a:t> για </a:t>
            </a:r>
            <a:r>
              <a:rPr lang="el-GR" dirty="0" err="1" smtClean="0"/>
              <a:t>συνεντευξη</a:t>
            </a:r>
            <a:endParaRPr lang="sv-SE" dirty="0"/>
          </a:p>
        </p:txBody>
      </p:sp>
      <p:sp>
        <p:nvSpPr>
          <p:cNvPr id="3" name="Underrubrik 2">
            <a:extLst>
              <a:ext uri="{FF2B5EF4-FFF2-40B4-BE49-F238E27FC236}">
                <a16:creationId xmlns:a16="http://schemas.microsoft.com/office/drawing/2014/main" id="{7A919F82-327C-44A7-8844-3360EE94BDA6}"/>
              </a:ext>
            </a:extLst>
          </p:cNvPr>
          <p:cNvSpPr>
            <a:spLocks noGrp="1"/>
          </p:cNvSpPr>
          <p:nvPr>
            <p:ph type="subTitle" idx="1"/>
          </p:nvPr>
        </p:nvSpPr>
        <p:spPr/>
        <p:txBody>
          <a:bodyPr/>
          <a:lstStyle/>
          <a:p>
            <a:endParaRPr lang="sv-SE"/>
          </a:p>
        </p:txBody>
      </p:sp>
      <p:pic>
        <p:nvPicPr>
          <p:cNvPr id="5" name="Bildobjekt 4">
            <a:extLst>
              <a:ext uri="{FF2B5EF4-FFF2-40B4-BE49-F238E27FC236}">
                <a16:creationId xmlns:a16="http://schemas.microsoft.com/office/drawing/2014/main" id="{F7551B07-43BA-475C-94FC-7F6C6B78662C}"/>
              </a:ext>
            </a:extLst>
          </p:cNvPr>
          <p:cNvPicPr>
            <a:picLocks noChangeAspect="1"/>
          </p:cNvPicPr>
          <p:nvPr/>
        </p:nvPicPr>
        <p:blipFill>
          <a:blip r:embed="rId2"/>
          <a:stretch>
            <a:fillRect/>
          </a:stretch>
        </p:blipFill>
        <p:spPr>
          <a:xfrm>
            <a:off x="3214687" y="142570"/>
            <a:ext cx="5762625" cy="4257675"/>
          </a:xfrm>
          <a:prstGeom prst="rect">
            <a:avLst/>
          </a:prstGeom>
        </p:spPr>
      </p:pic>
    </p:spTree>
    <p:extLst>
      <p:ext uri="{BB962C8B-B14F-4D97-AF65-F5344CB8AC3E}">
        <p14:creationId xmlns:p14="http://schemas.microsoft.com/office/powerpoint/2010/main" val="3479303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F5D325-4F44-4DA0-AA37-2DD65570F722}"/>
              </a:ext>
            </a:extLst>
          </p:cNvPr>
          <p:cNvSpPr>
            <a:spLocks noGrp="1"/>
          </p:cNvSpPr>
          <p:nvPr>
            <p:ph type="ctrTitle"/>
          </p:nvPr>
        </p:nvSpPr>
        <p:spPr/>
        <p:txBody>
          <a:bodyPr>
            <a:normAutofit/>
          </a:bodyPr>
          <a:lstStyle/>
          <a:p>
            <a:r>
              <a:rPr lang="el-GR" dirty="0" err="1" smtClean="0"/>
              <a:t>Προετοιμασια</a:t>
            </a:r>
            <a:r>
              <a:rPr lang="el-GR" dirty="0" smtClean="0"/>
              <a:t> για μια </a:t>
            </a:r>
            <a:r>
              <a:rPr lang="el-GR" dirty="0" err="1" smtClean="0"/>
              <a:t>συνεντευξη</a:t>
            </a:r>
            <a:endParaRPr lang="sv-SE" dirty="0"/>
          </a:p>
        </p:txBody>
      </p:sp>
      <p:sp>
        <p:nvSpPr>
          <p:cNvPr id="3" name="Underrubrik 2">
            <a:extLst>
              <a:ext uri="{FF2B5EF4-FFF2-40B4-BE49-F238E27FC236}">
                <a16:creationId xmlns:a16="http://schemas.microsoft.com/office/drawing/2014/main" id="{E66AE714-B9CA-482D-B158-829B3BB6F078}"/>
              </a:ext>
            </a:extLst>
          </p:cNvPr>
          <p:cNvSpPr>
            <a:spLocks noGrp="1"/>
          </p:cNvSpPr>
          <p:nvPr>
            <p:ph type="subTitle" idx="1"/>
          </p:nvPr>
        </p:nvSpPr>
        <p:spPr/>
        <p:txBody>
          <a:bodyPr/>
          <a:lstStyle/>
          <a:p>
            <a:endParaRPr lang="sv-SE"/>
          </a:p>
        </p:txBody>
      </p:sp>
      <p:sp>
        <p:nvSpPr>
          <p:cNvPr id="4" name="Rektangel 3">
            <a:extLst>
              <a:ext uri="{FF2B5EF4-FFF2-40B4-BE49-F238E27FC236}">
                <a16:creationId xmlns:a16="http://schemas.microsoft.com/office/drawing/2014/main" id="{7A73A1D7-B7B3-44F2-B610-48AB72F8E538}"/>
              </a:ext>
            </a:extLst>
          </p:cNvPr>
          <p:cNvSpPr/>
          <p:nvPr/>
        </p:nvSpPr>
        <p:spPr>
          <a:xfrm>
            <a:off x="175098" y="126460"/>
            <a:ext cx="11635902" cy="3693319"/>
          </a:xfrm>
          <a:prstGeom prst="rect">
            <a:avLst/>
          </a:prstGeom>
        </p:spPr>
        <p:txBody>
          <a:bodyPr wrap="square">
            <a:spAutoFit/>
          </a:bodyPr>
          <a:lstStyle/>
          <a:p>
            <a:endParaRPr lang="en-US" dirty="0">
              <a:solidFill>
                <a:srgbClr val="000000"/>
              </a:solidFill>
              <a:latin typeface="Trebuchet MS" panose="020B0603020202020204" pitchFamily="34" charset="0"/>
            </a:endParaRPr>
          </a:p>
          <a:p>
            <a:endParaRPr lang="en-US" dirty="0">
              <a:solidFill>
                <a:srgbClr val="000000"/>
              </a:solidFill>
              <a:latin typeface="Trebuchet MS" panose="020B0603020202020204" pitchFamily="34" charset="0"/>
            </a:endParaRPr>
          </a:p>
          <a:p>
            <a:r>
              <a:rPr lang="el-GR" dirty="0">
                <a:solidFill>
                  <a:srgbClr val="000000"/>
                </a:solidFill>
                <a:latin typeface="Trebuchet MS" panose="020B0603020202020204" pitchFamily="34" charset="0"/>
              </a:rPr>
              <a:t>Οι εργοδότες οργανώνουν συχνά </a:t>
            </a:r>
            <a:r>
              <a:rPr lang="el-GR" dirty="0" smtClean="0">
                <a:solidFill>
                  <a:srgbClr val="000000"/>
                </a:solidFill>
                <a:latin typeface="Trebuchet MS" panose="020B0603020202020204" pitchFamily="34" charset="0"/>
              </a:rPr>
              <a:t>συνεντεύξεις </a:t>
            </a:r>
            <a:r>
              <a:rPr lang="el-GR" dirty="0">
                <a:solidFill>
                  <a:srgbClr val="000000"/>
                </a:solidFill>
                <a:latin typeface="Trebuchet MS" panose="020B0603020202020204" pitchFamily="34" charset="0"/>
              </a:rPr>
              <a:t>και αναζητούν τα πλεονεκτήματα και τις αδυναμίες σας, αξιολογούν τα προσόντα σας, την εμπειρία και άλλες ικανότητες και προσπαθούν να προσδιορίσουν τη στάση σας στην εργασία, την </a:t>
            </a:r>
            <a:r>
              <a:rPr lang="el-GR" dirty="0" err="1">
                <a:solidFill>
                  <a:srgbClr val="000000"/>
                </a:solidFill>
                <a:latin typeface="Trebuchet MS" panose="020B0603020202020204" pitchFamily="34" charset="0"/>
              </a:rPr>
              <a:t>καταλληλότητα</a:t>
            </a:r>
            <a:r>
              <a:rPr lang="el-GR" dirty="0">
                <a:solidFill>
                  <a:srgbClr val="000000"/>
                </a:solidFill>
                <a:latin typeface="Trebuchet MS" panose="020B0603020202020204" pitchFamily="34" charset="0"/>
              </a:rPr>
              <a:t>, την κίνησή σας και την </a:t>
            </a:r>
            <a:r>
              <a:rPr lang="el-GR" dirty="0" smtClean="0">
                <a:solidFill>
                  <a:srgbClr val="000000"/>
                </a:solidFill>
                <a:latin typeface="Trebuchet MS" panose="020B0603020202020204" pitchFamily="34" charset="0"/>
              </a:rPr>
              <a:t>ωριμότητά σας.</a:t>
            </a:r>
            <a:endParaRPr lang="el-GR" dirty="0">
              <a:solidFill>
                <a:srgbClr val="000000"/>
              </a:solidFill>
              <a:latin typeface="Trebuchet MS" panose="020B0603020202020204" pitchFamily="34" charset="0"/>
            </a:endParaRPr>
          </a:p>
          <a:p>
            <a:endParaRPr lang="el-GR" dirty="0">
              <a:solidFill>
                <a:srgbClr val="000000"/>
              </a:solidFill>
              <a:latin typeface="Trebuchet MS" panose="020B0603020202020204" pitchFamily="34" charset="0"/>
            </a:endParaRPr>
          </a:p>
          <a:p>
            <a:r>
              <a:rPr lang="el-GR" dirty="0">
                <a:solidFill>
                  <a:srgbClr val="000000"/>
                </a:solidFill>
                <a:latin typeface="Trebuchet MS" panose="020B0603020202020204" pitchFamily="34" charset="0"/>
              </a:rPr>
              <a:t>Μια συνέντευξη μπορεί να φαίνεται </a:t>
            </a:r>
            <a:r>
              <a:rPr lang="el-GR" dirty="0" smtClean="0">
                <a:solidFill>
                  <a:srgbClr val="000000"/>
                </a:solidFill>
                <a:latin typeface="Trebuchet MS" panose="020B0603020202020204" pitchFamily="34" charset="0"/>
              </a:rPr>
              <a:t>έντονη </a:t>
            </a:r>
            <a:r>
              <a:rPr lang="el-GR" dirty="0">
                <a:solidFill>
                  <a:srgbClr val="000000"/>
                </a:solidFill>
                <a:latin typeface="Trebuchet MS" panose="020B0603020202020204" pitchFamily="34" charset="0"/>
              </a:rPr>
              <a:t>και συναρπαστική, αλλά μερικές φορές δύσκολη και λίγο τρομακτική. Η συνέντευξη είναι κυρίως για </a:t>
            </a:r>
            <a:r>
              <a:rPr lang="el-GR" dirty="0" smtClean="0">
                <a:solidFill>
                  <a:srgbClr val="000000"/>
                </a:solidFill>
                <a:latin typeface="Trebuchet MS" panose="020B0603020202020204" pitchFamily="34" charset="0"/>
              </a:rPr>
              <a:t>να συγκεντρώσει ο εργοδότης </a:t>
            </a:r>
            <a:r>
              <a:rPr lang="el-GR" dirty="0">
                <a:solidFill>
                  <a:srgbClr val="000000"/>
                </a:solidFill>
                <a:latin typeface="Trebuchet MS" panose="020B0603020202020204" pitchFamily="34" charset="0"/>
              </a:rPr>
              <a:t>όσο το δυνατόν περισσότερες πληροφορίες για εσάς, για να δείτε αν είστε αυτός που ψάχνετε. Μερικοί εργοδότες είναι καλοί σε αυτό, άλλοι είναι λιγότερο συνηθισμένοι να κάνουν συνεντεύξεις.</a:t>
            </a:r>
          </a:p>
          <a:p>
            <a:endParaRPr lang="el-GR" dirty="0">
              <a:solidFill>
                <a:srgbClr val="000000"/>
              </a:solidFill>
              <a:latin typeface="Trebuchet MS" panose="020B0603020202020204" pitchFamily="34" charset="0"/>
            </a:endParaRPr>
          </a:p>
          <a:p>
            <a:r>
              <a:rPr lang="el-GR" dirty="0">
                <a:solidFill>
                  <a:srgbClr val="000000"/>
                </a:solidFill>
                <a:latin typeface="Trebuchet MS" panose="020B0603020202020204" pitchFamily="34" charset="0"/>
              </a:rPr>
              <a:t>Η αλληλεπίδραση μεταξύ εσάς και του ερευνητή είναι σημαντική για να πετύχετε σε μια συνέντευξη. Επομένως, εδώ είναι πράγματα που μπορείτε να κάνετε για να προετοιμαστείτε.</a:t>
            </a:r>
            <a:endParaRPr lang="en-US" b="0" i="0" dirty="0">
              <a:solidFill>
                <a:srgbClr val="000000"/>
              </a:solidFill>
              <a:effectLst/>
              <a:latin typeface="Trebuchet MS" panose="020B0603020202020204" pitchFamily="34" charset="0"/>
            </a:endParaRPr>
          </a:p>
        </p:txBody>
      </p:sp>
    </p:spTree>
    <p:extLst>
      <p:ext uri="{BB962C8B-B14F-4D97-AF65-F5344CB8AC3E}">
        <p14:creationId xmlns:p14="http://schemas.microsoft.com/office/powerpoint/2010/main" val="106017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F2DDC1-27B6-45C8-A4A4-0D01858EC090}"/>
              </a:ext>
            </a:extLst>
          </p:cNvPr>
          <p:cNvSpPr>
            <a:spLocks noGrp="1"/>
          </p:cNvSpPr>
          <p:nvPr>
            <p:ph type="ctrTitle"/>
          </p:nvPr>
        </p:nvSpPr>
        <p:spPr/>
        <p:txBody>
          <a:bodyPr>
            <a:normAutofit/>
          </a:bodyPr>
          <a:lstStyle/>
          <a:p>
            <a:r>
              <a:rPr lang="el-GR" dirty="0" smtClean="0"/>
              <a:t>Πως </a:t>
            </a:r>
            <a:r>
              <a:rPr lang="el-GR" dirty="0" err="1" smtClean="0"/>
              <a:t>πρεπει</a:t>
            </a:r>
            <a:r>
              <a:rPr lang="el-GR" dirty="0" smtClean="0"/>
              <a:t> να </a:t>
            </a:r>
            <a:r>
              <a:rPr lang="el-GR" dirty="0" err="1" smtClean="0"/>
              <a:t>ντυθειτε</a:t>
            </a:r>
            <a:endParaRPr lang="sv-SE" dirty="0"/>
          </a:p>
        </p:txBody>
      </p:sp>
      <p:sp>
        <p:nvSpPr>
          <p:cNvPr id="3" name="Underrubrik 2">
            <a:extLst>
              <a:ext uri="{FF2B5EF4-FFF2-40B4-BE49-F238E27FC236}">
                <a16:creationId xmlns:a16="http://schemas.microsoft.com/office/drawing/2014/main" id="{3DBB5775-4724-431B-8C3B-A88BFD412534}"/>
              </a:ext>
            </a:extLst>
          </p:cNvPr>
          <p:cNvSpPr>
            <a:spLocks noGrp="1"/>
          </p:cNvSpPr>
          <p:nvPr>
            <p:ph type="subTitle" idx="1"/>
          </p:nvPr>
        </p:nvSpPr>
        <p:spPr/>
        <p:txBody>
          <a:bodyPr/>
          <a:lstStyle/>
          <a:p>
            <a:endParaRPr lang="sv-SE"/>
          </a:p>
        </p:txBody>
      </p:sp>
      <p:sp>
        <p:nvSpPr>
          <p:cNvPr id="4" name="Rektangel 3">
            <a:extLst>
              <a:ext uri="{FF2B5EF4-FFF2-40B4-BE49-F238E27FC236}">
                <a16:creationId xmlns:a16="http://schemas.microsoft.com/office/drawing/2014/main" id="{A83514F2-7706-4516-BC85-AAB44A4F590F}"/>
              </a:ext>
            </a:extLst>
          </p:cNvPr>
          <p:cNvSpPr/>
          <p:nvPr/>
        </p:nvSpPr>
        <p:spPr>
          <a:xfrm>
            <a:off x="943583" y="671209"/>
            <a:ext cx="9328826" cy="3170099"/>
          </a:xfrm>
          <a:prstGeom prst="rect">
            <a:avLst/>
          </a:prstGeom>
        </p:spPr>
        <p:txBody>
          <a:bodyPr wrap="square">
            <a:spAutoFit/>
          </a:bodyPr>
          <a:lstStyle/>
          <a:p>
            <a:r>
              <a:rPr lang="el-GR" sz="2000" dirty="0"/>
              <a:t>Πώς θα </a:t>
            </a:r>
            <a:r>
              <a:rPr lang="el-GR" sz="2000" dirty="0" smtClean="0"/>
              <a:t>ντυνόσασταν για </a:t>
            </a:r>
            <a:r>
              <a:rPr lang="el-GR" sz="2000" dirty="0"/>
              <a:t>μια </a:t>
            </a:r>
            <a:r>
              <a:rPr lang="el-GR" sz="2000" dirty="0" smtClean="0"/>
              <a:t>συνέντευξη; </a:t>
            </a:r>
            <a:r>
              <a:rPr lang="el-GR" sz="2000" dirty="0"/>
              <a:t>Βρείτε εικόνες στο διαδίκτυο, εφημερίδες και περιοδικά και συγκρίνετε </a:t>
            </a:r>
            <a:r>
              <a:rPr lang="el-GR" sz="2000" dirty="0" smtClean="0"/>
              <a:t>τις </a:t>
            </a:r>
            <a:r>
              <a:rPr lang="el-GR" sz="2000" dirty="0"/>
              <a:t>στην τάξη. </a:t>
            </a:r>
            <a:r>
              <a:rPr lang="el-GR" sz="2000" dirty="0" smtClean="0"/>
              <a:t>Συμφωνείτε για </a:t>
            </a:r>
            <a:r>
              <a:rPr lang="el-GR" sz="2000" dirty="0"/>
              <a:t>το επίπεδο της τυπικότητας;</a:t>
            </a:r>
          </a:p>
          <a:p>
            <a:r>
              <a:rPr lang="el-GR" sz="2000" dirty="0"/>
              <a:t> </a:t>
            </a:r>
          </a:p>
          <a:p>
            <a:r>
              <a:rPr lang="el-GR" sz="2000" dirty="0"/>
              <a:t>o Διοίκηση, Οικονομικά, Νομικά</a:t>
            </a:r>
          </a:p>
          <a:p>
            <a:r>
              <a:rPr lang="el-GR" sz="2000" dirty="0"/>
              <a:t>o </a:t>
            </a:r>
            <a:r>
              <a:rPr lang="el-GR" sz="2000" dirty="0" smtClean="0"/>
              <a:t>Κατασκευαστικός τομέας</a:t>
            </a:r>
            <a:endParaRPr lang="el-GR" sz="2000" dirty="0"/>
          </a:p>
          <a:p>
            <a:r>
              <a:rPr lang="el-GR" sz="2000" dirty="0"/>
              <a:t>o Υπολογιστών / ΙΤ</a:t>
            </a:r>
          </a:p>
          <a:p>
            <a:r>
              <a:rPr lang="el-GR" sz="2000" dirty="0"/>
              <a:t>o Πωλήσεις και μάρκετινγκ</a:t>
            </a:r>
          </a:p>
          <a:p>
            <a:r>
              <a:rPr lang="el-GR" sz="2000" dirty="0"/>
              <a:t>o Επαγγέλματα χειροτεχνίας</a:t>
            </a:r>
          </a:p>
          <a:p>
            <a:r>
              <a:rPr lang="el-GR" sz="2000" dirty="0"/>
              <a:t>o Ξενοδοχεία, Εστιατόρια, Catering</a:t>
            </a:r>
          </a:p>
          <a:p>
            <a:r>
              <a:rPr lang="el-GR" sz="2000" dirty="0"/>
              <a:t>o Υγειονομική περίθαλψη</a:t>
            </a:r>
            <a:endParaRPr lang="sv-SE" sz="2000" dirty="0"/>
          </a:p>
        </p:txBody>
      </p:sp>
    </p:spTree>
    <p:extLst>
      <p:ext uri="{BB962C8B-B14F-4D97-AF65-F5344CB8AC3E}">
        <p14:creationId xmlns:p14="http://schemas.microsoft.com/office/powerpoint/2010/main" val="220656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4C9A47-83B4-4284-A138-49462415755B}"/>
              </a:ext>
            </a:extLst>
          </p:cNvPr>
          <p:cNvSpPr>
            <a:spLocks noGrp="1"/>
          </p:cNvSpPr>
          <p:nvPr>
            <p:ph type="ctrTitle"/>
          </p:nvPr>
        </p:nvSpPr>
        <p:spPr/>
        <p:txBody>
          <a:bodyPr>
            <a:normAutofit fontScale="90000"/>
          </a:bodyPr>
          <a:lstStyle/>
          <a:p>
            <a:r>
              <a:rPr lang="el-GR" sz="4000" dirty="0" err="1" smtClean="0"/>
              <a:t>Ερωτησεισ</a:t>
            </a:r>
            <a:r>
              <a:rPr lang="el-GR" sz="4000" dirty="0" smtClean="0"/>
              <a:t> για να </a:t>
            </a:r>
            <a:r>
              <a:rPr lang="el-GR" sz="4000" dirty="0" err="1" smtClean="0"/>
              <a:t>προετοιμασετε</a:t>
            </a:r>
            <a:r>
              <a:rPr lang="el-GR" sz="4000" dirty="0" smtClean="0"/>
              <a:t> σε μια </a:t>
            </a:r>
            <a:r>
              <a:rPr lang="el-GR" sz="4000" dirty="0" err="1" smtClean="0"/>
              <a:t>συνεντευξη</a:t>
            </a:r>
            <a:endParaRPr lang="sv-SE" sz="4000" dirty="0"/>
          </a:p>
        </p:txBody>
      </p:sp>
      <p:sp>
        <p:nvSpPr>
          <p:cNvPr id="3" name="Underrubrik 2">
            <a:extLst>
              <a:ext uri="{FF2B5EF4-FFF2-40B4-BE49-F238E27FC236}">
                <a16:creationId xmlns:a16="http://schemas.microsoft.com/office/drawing/2014/main" id="{0461D0C1-DB70-4647-9852-D6DE845A81B5}"/>
              </a:ext>
            </a:extLst>
          </p:cNvPr>
          <p:cNvSpPr>
            <a:spLocks noGrp="1"/>
          </p:cNvSpPr>
          <p:nvPr>
            <p:ph type="subTitle" idx="1"/>
          </p:nvPr>
        </p:nvSpPr>
        <p:spPr/>
        <p:txBody>
          <a:bodyPr/>
          <a:lstStyle/>
          <a:p>
            <a:endParaRPr lang="sv-SE"/>
          </a:p>
        </p:txBody>
      </p:sp>
      <p:sp>
        <p:nvSpPr>
          <p:cNvPr id="4" name="Rektangel 3">
            <a:extLst>
              <a:ext uri="{FF2B5EF4-FFF2-40B4-BE49-F238E27FC236}">
                <a16:creationId xmlns:a16="http://schemas.microsoft.com/office/drawing/2014/main" id="{56F30E56-EC75-453B-B90A-51E76F37FA80}"/>
              </a:ext>
            </a:extLst>
          </p:cNvPr>
          <p:cNvSpPr/>
          <p:nvPr/>
        </p:nvSpPr>
        <p:spPr>
          <a:xfrm>
            <a:off x="175097" y="0"/>
            <a:ext cx="11916383" cy="4555093"/>
          </a:xfrm>
          <a:prstGeom prst="rect">
            <a:avLst/>
          </a:prstGeom>
        </p:spPr>
        <p:txBody>
          <a:bodyPr wrap="square">
            <a:spAutoFit/>
          </a:bodyPr>
          <a:lstStyle/>
          <a:p>
            <a:r>
              <a:rPr lang="el-GR" sz="1600" dirty="0"/>
              <a:t>1. Μπορείτε να μας πείτε για τον εαυτό σας; (Αυτό μπορεί μερικές φορές να είναι το πρώτο και μάλιστα μόνο το ερώτημα που </a:t>
            </a:r>
            <a:r>
              <a:rPr lang="el-GR" sz="1600" dirty="0" smtClean="0"/>
              <a:t>θα σας κάνουν.)</a:t>
            </a:r>
            <a:endParaRPr lang="el-GR" sz="1600" dirty="0"/>
          </a:p>
          <a:p>
            <a:r>
              <a:rPr lang="el-GR" sz="1600" dirty="0"/>
              <a:t>2. Γιατί επιλέξατε το επάγγελμά σας; Τι θέλετε να κάνετε στο μέλλον;</a:t>
            </a:r>
          </a:p>
          <a:p>
            <a:r>
              <a:rPr lang="el-GR" sz="1600" dirty="0"/>
              <a:t>3. Γιατί θέλετε να εργαστείτε στην εταιρεία μας; Τι γνωρίζετε για την εταιρεία μας;</a:t>
            </a:r>
          </a:p>
          <a:p>
            <a:r>
              <a:rPr lang="el-GR" sz="1600" dirty="0"/>
              <a:t>4. Ποια από τα προϊόντα ή τις υπηρεσίες σας θεωρείτε πιο ενδιαφέρουσες;</a:t>
            </a:r>
          </a:p>
          <a:p>
            <a:r>
              <a:rPr lang="el-GR" sz="1600" dirty="0"/>
              <a:t>5. Ποιες είναι οι προσδοκίες σας για τη δουλειά;</a:t>
            </a:r>
          </a:p>
          <a:p>
            <a:r>
              <a:rPr lang="el-GR" sz="1600" dirty="0"/>
              <a:t>6. Με τι θέλεις να </a:t>
            </a:r>
            <a:r>
              <a:rPr lang="el-GR" sz="1600" dirty="0" smtClean="0"/>
              <a:t>καταπιαστείς </a:t>
            </a:r>
            <a:r>
              <a:rPr lang="el-GR" sz="1600" dirty="0"/>
              <a:t>σε πέντε χρόνια; Σε δέκα χρόνια?</a:t>
            </a:r>
          </a:p>
          <a:p>
            <a:r>
              <a:rPr lang="el-GR" sz="1600" dirty="0"/>
              <a:t>7. Πώς χειρίζεστε το άγχος;</a:t>
            </a:r>
          </a:p>
          <a:p>
            <a:r>
              <a:rPr lang="el-GR" sz="1600" dirty="0"/>
              <a:t>8. Πώς παίρνετε αποφάσεις; Το κάνετε μόνοι σας ή σε διαβούλευση με άλλους; Για ποιους λόγους αποφασίζετε;</a:t>
            </a:r>
          </a:p>
          <a:p>
            <a:r>
              <a:rPr lang="el-GR" sz="1600" dirty="0"/>
              <a:t>9. Ποιο είναι το μισθό σας σήμερα / στην τελευταία σας δουλειά; Μπορείτε να ξεκινήσετε αύριο ή υπάρχει κάποια προειδοποίηση;</a:t>
            </a:r>
          </a:p>
          <a:p>
            <a:r>
              <a:rPr lang="el-GR" sz="1600" dirty="0"/>
              <a:t>10. Τι είδους </a:t>
            </a:r>
            <a:r>
              <a:rPr lang="el-GR" sz="1600" dirty="0" smtClean="0"/>
              <a:t>καθοδήγηση βγάζει τον καλύτερό σας εαυτό;</a:t>
            </a:r>
            <a:endParaRPr lang="el-GR" sz="1600" dirty="0"/>
          </a:p>
          <a:p>
            <a:r>
              <a:rPr lang="el-GR" sz="1600" dirty="0"/>
              <a:t>11. Τι μάθατε </a:t>
            </a:r>
            <a:r>
              <a:rPr lang="el-GR" sz="1600" dirty="0" smtClean="0"/>
              <a:t>από </a:t>
            </a:r>
            <a:r>
              <a:rPr lang="el-GR" sz="1600" dirty="0"/>
              <a:t>τις θέσεις εργασίας που είχατε πριν; Ποιες θέσεις εργασίας σας </a:t>
            </a:r>
            <a:r>
              <a:rPr lang="el-GR" sz="1600" dirty="0" smtClean="0"/>
              <a:t>άρεσαν </a:t>
            </a:r>
            <a:r>
              <a:rPr lang="el-GR" sz="1600" dirty="0"/>
              <a:t>περισσότερο;</a:t>
            </a:r>
          </a:p>
          <a:p>
            <a:r>
              <a:rPr lang="el-GR" sz="1600" dirty="0"/>
              <a:t>12. Μπορείτε να παρέχετε </a:t>
            </a:r>
            <a:r>
              <a:rPr lang="el-GR" sz="1600" dirty="0" smtClean="0"/>
              <a:t>συστατικές </a:t>
            </a:r>
            <a:r>
              <a:rPr lang="el-GR" sz="1600" dirty="0"/>
              <a:t>από προηγούμενους εργοδότες;</a:t>
            </a:r>
          </a:p>
          <a:p>
            <a:r>
              <a:rPr lang="el-GR" sz="1600" dirty="0"/>
              <a:t>13. Ποιες πρωτοβουλίες έχετε πάρει στο παρελθόν για τη δική σας επαγγελματική εξέλιξη;</a:t>
            </a:r>
          </a:p>
          <a:p>
            <a:r>
              <a:rPr lang="el-GR" sz="1600" dirty="0"/>
              <a:t>14. Ποιες είναι οι δυνάμεις σας;</a:t>
            </a:r>
          </a:p>
          <a:p>
            <a:r>
              <a:rPr lang="el-GR" sz="1600" dirty="0"/>
              <a:t>15. Ποια είναι η μεγαλύτερη αδυναμία σας ή το χειρότερο χαρακτηριστικό σας;</a:t>
            </a:r>
          </a:p>
          <a:p>
            <a:r>
              <a:rPr lang="el-GR" sz="1600" dirty="0"/>
              <a:t>16. Τι σημαίνει για εσάς η συνεργασία;</a:t>
            </a:r>
          </a:p>
          <a:p>
            <a:r>
              <a:rPr lang="el-GR" sz="1600" dirty="0"/>
              <a:t>17. Πώς χειρίζεστε τις συγκρούσεις;</a:t>
            </a:r>
            <a:r>
              <a:rPr lang="sv-SE" dirty="0" smtClean="0"/>
              <a:t> </a:t>
            </a:r>
            <a:endParaRPr lang="sv-SE" dirty="0"/>
          </a:p>
        </p:txBody>
      </p:sp>
    </p:spTree>
    <p:extLst>
      <p:ext uri="{BB962C8B-B14F-4D97-AF65-F5344CB8AC3E}">
        <p14:creationId xmlns:p14="http://schemas.microsoft.com/office/powerpoint/2010/main" val="1444126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188</TotalTime>
  <Words>1060</Words>
  <Application>Microsoft Office PowerPoint</Application>
  <PresentationFormat>Widescreen</PresentationFormat>
  <Paragraphs>87</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Calibri</vt:lpstr>
      <vt:lpstr>Comic Sans MS</vt:lpstr>
      <vt:lpstr>Symbol</vt:lpstr>
      <vt:lpstr>Times New Roman</vt:lpstr>
      <vt:lpstr>Trebuchet MS</vt:lpstr>
      <vt:lpstr>Tw Cen MT</vt:lpstr>
      <vt:lpstr>Tw Cen MT Condensed</vt:lpstr>
      <vt:lpstr>Wingdings 3</vt:lpstr>
      <vt:lpstr>Integral</vt:lpstr>
      <vt:lpstr>Υποβολη αιτησης για εργασια και συνεντευξη - Εισαγωγη στην ενοτητα 7 του migreat</vt:lpstr>
      <vt:lpstr>Που να βρειτε εργασια</vt:lpstr>
      <vt:lpstr>Συμπληρωνοντασ μια αιτηση</vt:lpstr>
      <vt:lpstr>Λιστα ελεγχου για το βιογραφικο</vt:lpstr>
      <vt:lpstr>Πηγαινοντασ για συνεντευξη</vt:lpstr>
      <vt:lpstr>Προετοιμασια για μια συνεντευξη</vt:lpstr>
      <vt:lpstr>Πως πρεπει να ντυθειτε</vt:lpstr>
      <vt:lpstr>Ερωτησεισ για να προετοιμασετε σε μια συνεντευξη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David Powell</dc:creator>
  <cp:lastModifiedBy>User</cp:lastModifiedBy>
  <cp:revision>13</cp:revision>
  <dcterms:created xsi:type="dcterms:W3CDTF">2017-12-19T15:29:47Z</dcterms:created>
  <dcterms:modified xsi:type="dcterms:W3CDTF">2018-09-04T10:26:29Z</dcterms:modified>
</cp:coreProperties>
</file>